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5" r:id="rId5"/>
    <p:sldId id="266" r:id="rId6"/>
    <p:sldId id="261" r:id="rId7"/>
    <p:sldId id="263" r:id="rId8"/>
    <p:sldId id="264" r:id="rId9"/>
  </p:sldIdLst>
  <p:sldSz cx="493776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C4D"/>
    <a:srgbClr val="71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3" d="100"/>
          <a:sy n="23" d="100"/>
        </p:scale>
        <p:origin x="-1224" y="-108"/>
      </p:cViewPr>
      <p:guideLst>
        <p:guide orient="horz" pos="10368"/>
        <p:guide pos="155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10226042"/>
            <a:ext cx="4197096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6640" y="18653760"/>
            <a:ext cx="345643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F1F-B0B9-4157-8941-E9CEA3F939F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F2E8-88B0-4944-890C-6281C212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F1F-B0B9-4157-8941-E9CEA3F939F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F2E8-88B0-4944-890C-6281C212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4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1835768" y="6324600"/>
            <a:ext cx="5332952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47198" y="6324600"/>
            <a:ext cx="15916561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F1F-B0B9-4157-8941-E9CEA3F939F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F2E8-88B0-4944-890C-6281C212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3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F1F-B0B9-4157-8941-E9CEA3F939F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F2E8-88B0-4944-890C-6281C212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490" y="21153122"/>
            <a:ext cx="4197096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0490" y="13952225"/>
            <a:ext cx="4197096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F1F-B0B9-4157-8941-E9CEA3F939F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F2E8-88B0-4944-890C-6281C212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5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47197" y="36865560"/>
            <a:ext cx="106247565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17722" y="36865560"/>
            <a:ext cx="106247565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F1F-B0B9-4157-8941-E9CEA3F939F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F2E8-88B0-4944-890C-6281C212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3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0" y="1318262"/>
            <a:ext cx="4443984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368542"/>
            <a:ext cx="21817015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68880" y="10439400"/>
            <a:ext cx="21817015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083137" y="7368542"/>
            <a:ext cx="21825585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083137" y="10439400"/>
            <a:ext cx="21825585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F1F-B0B9-4157-8941-E9CEA3F939F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F2E8-88B0-4944-890C-6281C212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7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F1F-B0B9-4157-8941-E9CEA3F939F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F2E8-88B0-4944-890C-6281C212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0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F1F-B0B9-4157-8941-E9CEA3F939F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F2E8-88B0-4944-890C-6281C212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883" y="1310640"/>
            <a:ext cx="16244890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05270" y="1310643"/>
            <a:ext cx="2760345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8883" y="6888483"/>
            <a:ext cx="16244890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F1F-B0B9-4157-8941-E9CEA3F939F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F2E8-88B0-4944-890C-6281C212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8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8355" y="23042880"/>
            <a:ext cx="2962656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678355" y="2941320"/>
            <a:ext cx="2962656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355" y="25763222"/>
            <a:ext cx="2962656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D3F1F-B0B9-4157-8941-E9CEA3F939F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F2E8-88B0-4944-890C-6281C212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0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8880" y="1318262"/>
            <a:ext cx="4443984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8880" y="7680963"/>
            <a:ext cx="4443984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68880" y="30510482"/>
            <a:ext cx="1152144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D3F1F-B0B9-4157-8941-E9CEA3F939F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870680" y="30510482"/>
            <a:ext cx="1563624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387280" y="30510482"/>
            <a:ext cx="1152144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9F2E8-88B0-4944-890C-6281C212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7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rcode-monk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kristinrojasmd" TargetMode="External"/><Relationship Id="rId3" Type="http://schemas.openxmlformats.org/officeDocument/2006/relationships/hyperlink" Target="https://www.qrcode-monkey.com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linktr.e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kristinrojasmd/status/1124418213050298368" TargetMode="External"/><Relationship Id="rId5" Type="http://schemas.openxmlformats.org/officeDocument/2006/relationships/image" Target="../media/image59.sv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lzaRechtman/status/1121783109480009729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twitter.com/MCLaScience/status/112250541338623181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DStroumsa/status/1125164961611833344" TargetMode="External"/><Relationship Id="rId11" Type="http://schemas.openxmlformats.org/officeDocument/2006/relationships/hyperlink" Target="https://twitter.com/akreutzer82" TargetMode="External"/><Relationship Id="rId5" Type="http://schemas.openxmlformats.org/officeDocument/2006/relationships/image" Target="../media/image9.jpeg"/><Relationship Id="rId10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hyperlink" Target="https://twitter.com/mikemorris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90819F-FE92-412D-A3A4-C7AB34024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7010400"/>
            <a:ext cx="38785800" cy="18318473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Notes: 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14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Correct fonts</a:t>
            </a:r>
            <a:r>
              <a:rPr lang="en-US" sz="14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won’t load until you open this in </a:t>
            </a:r>
            <a:r>
              <a:rPr lang="en-US" sz="14700" dirty="0">
                <a:solidFill>
                  <a:schemeClr val="bg1"/>
                </a:solidFill>
                <a:latin typeface="Lato" panose="020B0604020202020204" charset="0"/>
                <a:ea typeface="Verdana" panose="020B0604030504040204" pitchFamily="34" charset="0"/>
              </a:rPr>
              <a:t>PowerPoint</a:t>
            </a:r>
            <a:r>
              <a:rPr lang="en-US" sz="14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(e.g., if you’re previewing this in your browser it’ll </a:t>
            </a:r>
            <a:r>
              <a:rPr lang="en-US" sz="14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look not quite right).</a:t>
            </a:r>
            <a:r>
              <a:rPr lang="en-US" sz="14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4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4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Generate </a:t>
            </a:r>
            <a:r>
              <a:rPr lang="en-US" sz="14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QR</a:t>
            </a:r>
            <a:r>
              <a:rPr lang="en-US" sz="14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codes here:</a:t>
            </a:r>
            <a:br>
              <a:rPr lang="en-US" sz="14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9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2"/>
              </a:rPr>
              <a:t>https://www.qrcode-monkey.com/</a:t>
            </a:r>
            <a:r>
              <a:rPr lang="en-US" sz="14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4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5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8733BE-059C-47B7-9415-5ADF2F3024F1}"/>
              </a:ext>
            </a:extLst>
          </p:cNvPr>
          <p:cNvSpPr/>
          <p:nvPr/>
        </p:nvSpPr>
        <p:spPr>
          <a:xfrm>
            <a:off x="39066326" y="-6928"/>
            <a:ext cx="10616073" cy="32925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8699" y="5191887"/>
            <a:ext cx="23100701" cy="1248495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3900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Main finding goes here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</a:t>
            </a:r>
            <a:r>
              <a:rPr lang="en-US" sz="139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plain English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39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Emphasize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the important words.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C5B857-0E51-4898-BAEF-B471D5E63813}"/>
              </a:ext>
            </a:extLst>
          </p:cNvPr>
          <p:cNvSpPr/>
          <p:nvPr/>
        </p:nvSpPr>
        <p:spPr>
          <a:xfrm>
            <a:off x="0" y="0"/>
            <a:ext cx="1208216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35B311-3C19-412C-ADE6-EB2E4158F366}"/>
              </a:ext>
            </a:extLst>
          </p:cNvPr>
          <p:cNvSpPr txBox="1"/>
          <p:nvPr/>
        </p:nvSpPr>
        <p:spPr>
          <a:xfrm>
            <a:off x="661336" y="4283781"/>
            <a:ext cx="10759488" cy="1139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B0604020202020204" charset="0"/>
                <a:cs typeface="Arial" panose="020B0604020202020204" pitchFamily="34" charset="0"/>
              </a:rPr>
              <a:t>INTRO: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B0604020202020204" charset="0"/>
                <a:cs typeface="Arial" panose="020B0604020202020204" pitchFamily="34" charset="0"/>
              </a:rPr>
              <a:t>Who cares?</a:t>
            </a:r>
            <a:r>
              <a:rPr lang="en-US" sz="3600" dirty="0">
                <a:latin typeface="Lato" panose="020B0604020202020204" charset="0"/>
                <a:cs typeface="Arial" panose="020B0604020202020204" pitchFamily="34" charset="0"/>
              </a:rPr>
              <a:t> Explain why your study matters in the fastest, most brutal way possible (feel free to add graphics!).</a:t>
            </a: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B0604020202020204" charset="0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B0604020202020204" charset="0"/>
                <a:cs typeface="Arial" panose="020B0604020202020204" pitchFamily="34" charset="0"/>
              </a:rPr>
              <a:t>How did you find this?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B0604020202020204" charset="0"/>
                <a:cs typeface="Arial" panose="020B0604020202020204" pitchFamily="34" charset="0"/>
              </a:rPr>
              <a:t>Collected [what] from [population]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B0604020202020204" charset="0"/>
                <a:cs typeface="Arial" panose="020B0604020202020204" pitchFamily="34" charset="0"/>
              </a:rPr>
              <a:t>How you tested it.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B0604020202020204" charset="0"/>
                <a:cs typeface="Arial" panose="020B0604020202020204" pitchFamily="34" charset="0"/>
              </a:rPr>
              <a:t>Illustrate your </a:t>
            </a:r>
            <a:r>
              <a:rPr lang="en-US" sz="3600" dirty="0" smtClean="0">
                <a:latin typeface="Lato" panose="020B0604020202020204" charset="0"/>
                <a:cs typeface="Arial" panose="020B0604020202020204" pitchFamily="34" charset="0"/>
              </a:rPr>
              <a:t>methods, if you can!</a:t>
            </a: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 Black" panose="020B0604020202020204" charset="0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B0604020202020204" charset="0"/>
                <a:cs typeface="Arial" panose="020B0604020202020204" pitchFamily="34" charset="0"/>
              </a:rPr>
              <a:t>Graph/table with </a:t>
            </a:r>
            <a:r>
              <a:rPr lang="en-US" sz="3600" b="1" dirty="0">
                <a:latin typeface="Lato" panose="020B0604020202020204" charset="0"/>
                <a:cs typeface="Arial" panose="020B0604020202020204" pitchFamily="34" charset="0"/>
              </a:rPr>
              <a:t>essential results only</a:t>
            </a:r>
            <a:r>
              <a:rPr lang="en-US" sz="3600" dirty="0">
                <a:latin typeface="Lato" panose="020B060402020202020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B0604020202020204" charset="0"/>
                <a:cs typeface="Arial" panose="020B0604020202020204" pitchFamily="34" charset="0"/>
              </a:rPr>
              <a:t>All the other correlations in the ammo bar.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AC4B58-8623-4DBE-951A-DDF821787031}"/>
              </a:ext>
            </a:extLst>
          </p:cNvPr>
          <p:cNvSpPr txBox="1"/>
          <p:nvPr/>
        </p:nvSpPr>
        <p:spPr>
          <a:xfrm>
            <a:off x="40243494" y="568951"/>
            <a:ext cx="861979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 Black" panose="020B0604020202020204" charset="0"/>
                <a:cs typeface="Arial" panose="020B0604020202020204" pitchFamily="34" charset="0"/>
              </a:rPr>
              <a:t>AMMO BAR</a:t>
            </a: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Keep it messy!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xmlns="" id="{9914F9AF-0FB9-4924-8DCA-B46EEB713FE9}"/>
              </a:ext>
            </a:extLst>
          </p:cNvPr>
          <p:cNvSpPr/>
          <p:nvPr/>
        </p:nvSpPr>
        <p:spPr>
          <a:xfrm>
            <a:off x="22185942" y="27090525"/>
            <a:ext cx="1413903" cy="2698640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80DEEA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5520EB-0F65-403D-A973-B17B2A4C2E9D}"/>
              </a:ext>
            </a:extLst>
          </p:cNvPr>
          <p:cNvSpPr txBox="1"/>
          <p:nvPr/>
        </p:nvSpPr>
        <p:spPr>
          <a:xfrm>
            <a:off x="24077027" y="27655015"/>
            <a:ext cx="9087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</a:t>
            </a:r>
            <a:b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download</a:t>
            </a:r>
            <a:r>
              <a:rPr lang="en-US" sz="4800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the</a:t>
            </a:r>
            <a:r>
              <a:rPr lang="en-US" sz="4800" b="1" dirty="0">
                <a:solidFill>
                  <a:srgbClr val="80DEEA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80DEEA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full paper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>
            <a:off x="20618621" y="28096821"/>
            <a:ext cx="1459647" cy="0"/>
          </a:xfrm>
          <a:prstGeom prst="straightConnector1">
            <a:avLst/>
          </a:prstGeom>
          <a:ln w="66675">
            <a:solidFill>
              <a:srgbClr val="80DEEA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25">
            <a:extLst>
              <a:ext uri="{FF2B5EF4-FFF2-40B4-BE49-F238E27FC236}">
                <a16:creationId xmlns:a16="http://schemas.microsoft.com/office/drawing/2014/main" xmlns="" id="{3F6FAB3B-B12A-4813-B623-754F8AAB0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403884" y="25762334"/>
            <a:ext cx="5792666" cy="5149036"/>
          </a:xfrm>
          <a:prstGeom prst="rect">
            <a:avLst/>
          </a:prstGeom>
        </p:spPr>
      </p:pic>
      <p:sp>
        <p:nvSpPr>
          <p:cNvPr id="14" name="Graphic 18">
            <a:extLst>
              <a:ext uri="{FF2B5EF4-FFF2-40B4-BE49-F238E27FC236}">
                <a16:creationId xmlns:a16="http://schemas.microsoft.com/office/drawing/2014/main" xmlns="" id="{C1210836-80D5-470E-883D-041B85957069}"/>
              </a:ext>
            </a:extLst>
          </p:cNvPr>
          <p:cNvSpPr/>
          <p:nvPr/>
        </p:nvSpPr>
        <p:spPr>
          <a:xfrm>
            <a:off x="661336" y="2587790"/>
            <a:ext cx="405484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/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BA4CF46-E210-4322-91D1-2A41779F64E4}"/>
              </a:ext>
            </a:extLst>
          </p:cNvPr>
          <p:cNvSpPr/>
          <p:nvPr/>
        </p:nvSpPr>
        <p:spPr>
          <a:xfrm>
            <a:off x="1149116" y="2283353"/>
            <a:ext cx="6519734" cy="830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latin typeface="Lato" panose="020F0502020204030203" pitchFamily="34" charset="0"/>
                <a:cs typeface="Arial" panose="020B0604020202020204" pitchFamily="34" charset="0"/>
              </a:rPr>
              <a:t>PRESENTER</a:t>
            </a:r>
            <a:r>
              <a:rPr lang="en-US" sz="4400" dirty="0">
                <a:latin typeface="Lato" panose="020F0502020204030203" pitchFamily="34" charset="0"/>
                <a:cs typeface="Arial" panose="020B0604020202020204" pitchFamily="34" charset="0"/>
              </a:rPr>
              <a:t>:</a:t>
            </a:r>
            <a:r>
              <a:rPr lang="en-US" sz="4400" b="1" dirty="0" smtClean="0">
                <a:latin typeface="Lato Black" panose="020F0A02020204030203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Lato" panose="020F0502020204030203" pitchFamily="34" charset="0"/>
                <a:cs typeface="Arial" panose="020B0604020202020204" pitchFamily="34" charset="0"/>
              </a:rPr>
              <a:t>John Doe</a:t>
            </a: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AC155C6-7E35-4156-B9B3-271571AF60CC}"/>
              </a:ext>
            </a:extLst>
          </p:cNvPr>
          <p:cNvSpPr txBox="1"/>
          <p:nvPr/>
        </p:nvSpPr>
        <p:spPr>
          <a:xfrm>
            <a:off x="658336" y="568951"/>
            <a:ext cx="8619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Lato Black" panose="020B0604020202020204" charset="0"/>
                <a:cs typeface="Lato" panose="020F0502020204030203" pitchFamily="34" charset="0"/>
              </a:rPr>
              <a:t>Title</a:t>
            </a:r>
            <a:r>
              <a:rPr lang="en-US" sz="5400" b="1" i="1" dirty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  <a: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  <a:t>Subtitle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3F61B32-8F5A-4CA2-B549-F3CD26098007}"/>
              </a:ext>
            </a:extLst>
          </p:cNvPr>
          <p:cNvSpPr txBox="1"/>
          <p:nvPr/>
        </p:nvSpPr>
        <p:spPr>
          <a:xfrm>
            <a:off x="40605123" y="25605388"/>
            <a:ext cx="84569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Leeroy</a:t>
            </a: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Jenkins, author2, </a:t>
            </a:r>
            <a:b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author3, author4, author5, author6, author7, author42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Graphic 18">
            <a:extLst>
              <a:ext uri="{FF2B5EF4-FFF2-40B4-BE49-F238E27FC236}">
                <a16:creationId xmlns:a16="http://schemas.microsoft.com/office/drawing/2014/main" xmlns="" id="{1B355378-8069-4F41-9F33-76FF52B1D680}"/>
              </a:ext>
            </a:extLst>
          </p:cNvPr>
          <p:cNvSpPr/>
          <p:nvPr/>
        </p:nvSpPr>
        <p:spPr>
          <a:xfrm>
            <a:off x="40051922" y="25806555"/>
            <a:ext cx="405484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/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913" y="28439845"/>
            <a:ext cx="5144954" cy="369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14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1C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78733BE-059C-47B7-9415-5ADF2F3024F1}"/>
              </a:ext>
            </a:extLst>
          </p:cNvPr>
          <p:cNvSpPr/>
          <p:nvPr/>
        </p:nvSpPr>
        <p:spPr>
          <a:xfrm>
            <a:off x="39066326" y="-6928"/>
            <a:ext cx="10616073" cy="32925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DDC4359A-7BBB-495A-96DE-65574C0C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08699" y="5191887"/>
            <a:ext cx="23100701" cy="12484959"/>
          </a:xfrm>
        </p:spPr>
        <p:txBody>
          <a:bodyPr anchor="t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3900" b="1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Main finding goes here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, translated into </a:t>
            </a:r>
            <a:r>
              <a:rPr lang="en-US" sz="139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plain English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. </a:t>
            </a:r>
            <a:r>
              <a:rPr lang="en-US" sz="13900" dirty="0">
                <a:solidFill>
                  <a:schemeClr val="bg1"/>
                </a:solidFill>
                <a:latin typeface="Lato Black" panose="020F0A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Emphasize</a:t>
            </a:r>
            <a:r>
              <a:rPr lang="en-US" sz="13900" dirty="0">
                <a:solidFill>
                  <a:schemeClr val="bg1"/>
                </a:solidFill>
                <a:latin typeface="Lato" panose="020F0502020204030203" pitchFamily="34" charset="0"/>
                <a:ea typeface="Roboto" panose="02000000000000000000" pitchFamily="2" charset="0"/>
                <a:cs typeface="Arial" panose="020B0604020202020204" pitchFamily="34" charset="0"/>
              </a:rPr>
              <a:t> the important words.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0C5B857-0E51-4898-BAEF-B471D5E63813}"/>
              </a:ext>
            </a:extLst>
          </p:cNvPr>
          <p:cNvSpPr/>
          <p:nvPr/>
        </p:nvSpPr>
        <p:spPr>
          <a:xfrm>
            <a:off x="0" y="0"/>
            <a:ext cx="12082160" cy="3291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>
                <a:latin typeface="Lato" panose="020F0502020204030203" pitchFamily="34" charset="0"/>
                <a:cs typeface="Lato" panose="020F0502020204030203" pitchFamily="34" charset="0"/>
              </a:rPr>
              <a:t>Non-Cognitive Predictors of Student Success:</a:t>
            </a: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i="1" dirty="0">
                <a:latin typeface="Lato" panose="020F0502020204030203" pitchFamily="34" charset="0"/>
                <a:cs typeface="Lato" panose="020F0502020204030203" pitchFamily="34" charset="0"/>
              </a:rPr>
              <a:t>A Predictive Validity Comparison Between Domestic and International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35B311-3C19-412C-ADE6-EB2E4158F366}"/>
              </a:ext>
            </a:extLst>
          </p:cNvPr>
          <p:cNvSpPr txBox="1"/>
          <p:nvPr/>
        </p:nvSpPr>
        <p:spPr>
          <a:xfrm>
            <a:off x="661336" y="4283781"/>
            <a:ext cx="10759488" cy="13985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B0604020202020204" charset="0"/>
                <a:cs typeface="Arial" panose="020B0604020202020204" pitchFamily="34" charset="0"/>
              </a:rPr>
              <a:t>INTRO: 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latin typeface="Lato" panose="020B0604020202020204" charset="0"/>
                <a:cs typeface="Arial" panose="020B0604020202020204" pitchFamily="34" charset="0"/>
              </a:rPr>
              <a:t>Who cares?</a:t>
            </a:r>
            <a:r>
              <a:rPr lang="en-US" sz="3600" dirty="0">
                <a:latin typeface="Lato" panose="020B0604020202020204" charset="0"/>
                <a:cs typeface="Arial" panose="020B0604020202020204" pitchFamily="34" charset="0"/>
              </a:rPr>
              <a:t> Explain why your study matters in the fastest, most brutal way possible (feel free to add graphics!).</a:t>
            </a: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B0604020202020204" charset="0"/>
                <a:cs typeface="Arial" panose="020B0604020202020204" pitchFamily="34" charset="0"/>
              </a:rPr>
              <a:t>METHODS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B0604020202020204" charset="0"/>
                <a:cs typeface="Arial" panose="020B0604020202020204" pitchFamily="34" charset="0"/>
              </a:rPr>
              <a:t>How did you find this?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B0604020202020204" charset="0"/>
                <a:cs typeface="Arial" panose="020B0604020202020204" pitchFamily="34" charset="0"/>
              </a:rPr>
              <a:t>Collected [what] from [population]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dirty="0">
                <a:latin typeface="Lato" panose="020B0604020202020204" charset="0"/>
                <a:cs typeface="Arial" panose="020B0604020202020204" pitchFamily="34" charset="0"/>
              </a:rPr>
              <a:t>How you tested it.</a:t>
            </a:r>
          </a:p>
          <a:p>
            <a:pPr marL="742950" indent="-742950">
              <a:lnSpc>
                <a:spcPct val="120000"/>
              </a:lnSpc>
              <a:buFont typeface="+mj-lt"/>
              <a:buAutoNum type="arabicPeriod"/>
            </a:pPr>
            <a:r>
              <a:rPr lang="en-US" sz="3600" b="1" dirty="0">
                <a:latin typeface="Lato" panose="020B0604020202020204" charset="0"/>
                <a:cs typeface="Arial" panose="020B0604020202020204" pitchFamily="34" charset="0"/>
              </a:rPr>
              <a:t>Illustrate your methods if you can!</a:t>
            </a: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3600" b="1" dirty="0">
              <a:latin typeface="Lato" panose="020B060402020202020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latin typeface="Lato" panose="020B0604020202020204" charset="0"/>
                <a:cs typeface="Arial" panose="020B0604020202020204" pitchFamily="34" charset="0"/>
              </a:rPr>
              <a:t>RESULTS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B0604020202020204" charset="0"/>
                <a:cs typeface="Arial" panose="020B0604020202020204" pitchFamily="34" charset="0"/>
              </a:rPr>
              <a:t>Graph/table with </a:t>
            </a:r>
            <a:r>
              <a:rPr lang="en-US" sz="3600" b="1" dirty="0">
                <a:latin typeface="Lato" panose="020B0604020202020204" charset="0"/>
                <a:cs typeface="Arial" panose="020B0604020202020204" pitchFamily="34" charset="0"/>
              </a:rPr>
              <a:t>essential results only</a:t>
            </a:r>
            <a:r>
              <a:rPr lang="en-US" sz="3600" dirty="0">
                <a:latin typeface="Lato" panose="020B060402020202020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Lato" panose="020B0604020202020204" charset="0"/>
                <a:cs typeface="Arial" panose="020B0604020202020204" pitchFamily="34" charset="0"/>
              </a:rPr>
              <a:t>All the other correlations in the ammo bar.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CAC4B58-8623-4DBE-951A-DDF821787031}"/>
              </a:ext>
            </a:extLst>
          </p:cNvPr>
          <p:cNvSpPr txBox="1"/>
          <p:nvPr/>
        </p:nvSpPr>
        <p:spPr>
          <a:xfrm>
            <a:off x="40243494" y="568951"/>
            <a:ext cx="861979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Lato" panose="020F0502020204030203" pitchFamily="34" charset="0"/>
                <a:cs typeface="Arial" panose="020B0604020202020204" pitchFamily="34" charset="0"/>
              </a:rPr>
              <a:t>AMMO BAR</a:t>
            </a:r>
          </a:p>
          <a:p>
            <a:endParaRPr lang="en-US" sz="5400" b="1" dirty="0">
              <a:latin typeface="Lato" panose="020F0502020204030203" pitchFamily="34" charset="0"/>
              <a:cs typeface="Arial" panose="020B0604020202020204" pitchFamily="34" charset="0"/>
            </a:endParaRPr>
          </a:p>
          <a:p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Delete this and replace it with your…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Graphs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Correlation tables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Figures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Extra nuance that you’re worried about leaving out.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4800" b="1" dirty="0">
                <a:latin typeface="Lato" panose="020F0502020204030203" pitchFamily="34" charset="0"/>
                <a:cs typeface="Arial" panose="020B0604020202020204" pitchFamily="34" charset="0"/>
              </a:rPr>
              <a:t>Keep it messy!</a:t>
            </a:r>
            <a:r>
              <a:rPr lang="en-US" sz="4800" dirty="0">
                <a:latin typeface="Lato" panose="020F0502020204030203" pitchFamily="34" charset="0"/>
                <a:cs typeface="Arial" panose="020B0604020202020204" pitchFamily="34" charset="0"/>
              </a:rPr>
              <a:t> This section is just for you.</a:t>
            </a:r>
          </a:p>
        </p:txBody>
      </p:sp>
      <p:sp>
        <p:nvSpPr>
          <p:cNvPr id="9" name="Graphic 7">
            <a:extLst>
              <a:ext uri="{FF2B5EF4-FFF2-40B4-BE49-F238E27FC236}">
                <a16:creationId xmlns:a16="http://schemas.microsoft.com/office/drawing/2014/main" xmlns="" id="{9914F9AF-0FB9-4924-8DCA-B46EEB713FE9}"/>
              </a:ext>
            </a:extLst>
          </p:cNvPr>
          <p:cNvSpPr/>
          <p:nvPr/>
        </p:nvSpPr>
        <p:spPr>
          <a:xfrm>
            <a:off x="22185942" y="27090525"/>
            <a:ext cx="1413903" cy="2698640"/>
          </a:xfrm>
          <a:custGeom>
            <a:avLst/>
            <a:gdLst>
              <a:gd name="connsiteX0" fmla="*/ 321256 w 2089376"/>
              <a:gd name="connsiteY0" fmla="*/ 0 h 3614056"/>
              <a:gd name="connsiteX1" fmla="*/ 0 w 2089376"/>
              <a:gd name="connsiteY1" fmla="*/ 321256 h 3614056"/>
              <a:gd name="connsiteX2" fmla="*/ 0 w 2089376"/>
              <a:gd name="connsiteY2" fmla="*/ 3292801 h 3614056"/>
              <a:gd name="connsiteX3" fmla="*/ 321256 w 2089376"/>
              <a:gd name="connsiteY3" fmla="*/ 3614057 h 3614056"/>
              <a:gd name="connsiteX4" fmla="*/ 1815047 w 2089376"/>
              <a:gd name="connsiteY4" fmla="*/ 3614057 h 3614056"/>
              <a:gd name="connsiteX5" fmla="*/ 2136303 w 2089376"/>
              <a:gd name="connsiteY5" fmla="*/ 3292801 h 3614056"/>
              <a:gd name="connsiteX6" fmla="*/ 2136303 w 2089376"/>
              <a:gd name="connsiteY6" fmla="*/ 321256 h 3614056"/>
              <a:gd name="connsiteX7" fmla="*/ 1815047 w 2089376"/>
              <a:gd name="connsiteY7" fmla="*/ 0 h 3614056"/>
              <a:gd name="connsiteX8" fmla="*/ 321256 w 2089376"/>
              <a:gd name="connsiteY8" fmla="*/ 0 h 3614056"/>
              <a:gd name="connsiteX9" fmla="*/ 889115 w 2089376"/>
              <a:gd name="connsiteY9" fmla="*/ 309397 h 3614056"/>
              <a:gd name="connsiteX10" fmla="*/ 1247302 w 2089376"/>
              <a:gd name="connsiteY10" fmla="*/ 309397 h 3614056"/>
              <a:gd name="connsiteX11" fmla="*/ 1289936 w 2089376"/>
              <a:gd name="connsiteY11" fmla="*/ 369650 h 3614056"/>
              <a:gd name="connsiteX12" fmla="*/ 1247302 w 2089376"/>
              <a:gd name="connsiteY12" fmla="*/ 429903 h 3614056"/>
              <a:gd name="connsiteX13" fmla="*/ 889115 w 2089376"/>
              <a:gd name="connsiteY13" fmla="*/ 429903 h 3614056"/>
              <a:gd name="connsiteX14" fmla="*/ 846480 w 2089376"/>
              <a:gd name="connsiteY14" fmla="*/ 369650 h 3614056"/>
              <a:gd name="connsiteX15" fmla="*/ 889115 w 2089376"/>
              <a:gd name="connsiteY15" fmla="*/ 309397 h 3614056"/>
              <a:gd name="connsiteX16" fmla="*/ 176468 w 2089376"/>
              <a:gd name="connsiteY16" fmla="*/ 738905 h 3614056"/>
              <a:gd name="connsiteX17" fmla="*/ 1959892 w 2089376"/>
              <a:gd name="connsiteY17" fmla="*/ 738905 h 3614056"/>
              <a:gd name="connsiteX18" fmla="*/ 1959892 w 2089376"/>
              <a:gd name="connsiteY18" fmla="*/ 2875208 h 3614056"/>
              <a:gd name="connsiteX19" fmla="*/ 176468 w 2089376"/>
              <a:gd name="connsiteY19" fmla="*/ 2875208 h 3614056"/>
              <a:gd name="connsiteX20" fmla="*/ 176468 w 2089376"/>
              <a:gd name="connsiteY20" fmla="*/ 738905 h 3614056"/>
              <a:gd name="connsiteX21" fmla="*/ 1068180 w 2089376"/>
              <a:gd name="connsiteY21" fmla="*/ 3045747 h 3614056"/>
              <a:gd name="connsiteX22" fmla="*/ 1068180 w 2089376"/>
              <a:gd name="connsiteY22" fmla="*/ 3045747 h 3614056"/>
              <a:gd name="connsiteX23" fmla="*/ 1267066 w 2089376"/>
              <a:gd name="connsiteY23" fmla="*/ 3244633 h 3614056"/>
              <a:gd name="connsiteX24" fmla="*/ 1267066 w 2089376"/>
              <a:gd name="connsiteY24" fmla="*/ 3244633 h 3614056"/>
              <a:gd name="connsiteX25" fmla="*/ 1267066 w 2089376"/>
              <a:gd name="connsiteY25" fmla="*/ 3244633 h 3614056"/>
              <a:gd name="connsiteX26" fmla="*/ 1267066 w 2089376"/>
              <a:gd name="connsiteY26" fmla="*/ 3244633 h 3614056"/>
              <a:gd name="connsiteX27" fmla="*/ 1068180 w 2089376"/>
              <a:gd name="connsiteY27" fmla="*/ 3443519 h 3614056"/>
              <a:gd name="connsiteX28" fmla="*/ 1068180 w 2089376"/>
              <a:gd name="connsiteY28" fmla="*/ 3443519 h 3614056"/>
              <a:gd name="connsiteX29" fmla="*/ 1068180 w 2089376"/>
              <a:gd name="connsiteY29" fmla="*/ 3443519 h 3614056"/>
              <a:gd name="connsiteX30" fmla="*/ 1068180 w 2089376"/>
              <a:gd name="connsiteY30" fmla="*/ 3443519 h 3614056"/>
              <a:gd name="connsiteX31" fmla="*/ 869294 w 2089376"/>
              <a:gd name="connsiteY31" fmla="*/ 3244633 h 3614056"/>
              <a:gd name="connsiteX32" fmla="*/ 869294 w 2089376"/>
              <a:gd name="connsiteY32" fmla="*/ 3244633 h 3614056"/>
              <a:gd name="connsiteX33" fmla="*/ 869294 w 2089376"/>
              <a:gd name="connsiteY33" fmla="*/ 3244633 h 3614056"/>
              <a:gd name="connsiteX34" fmla="*/ 869294 w 2089376"/>
              <a:gd name="connsiteY34" fmla="*/ 3244633 h 3614056"/>
              <a:gd name="connsiteX35" fmla="*/ 1068180 w 2089376"/>
              <a:gd name="connsiteY35" fmla="*/ 3045747 h 3614056"/>
              <a:gd name="connsiteX36" fmla="*/ 1068180 w 2089376"/>
              <a:gd name="connsiteY36" fmla="*/ 3045747 h 3614056"/>
              <a:gd name="connsiteX37" fmla="*/ 1068180 w 2089376"/>
              <a:gd name="connsiteY37" fmla="*/ 3045747 h 361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9376" h="3614056">
                <a:moveTo>
                  <a:pt x="321256" y="0"/>
                </a:moveTo>
                <a:cubicBezTo>
                  <a:pt x="144562" y="0"/>
                  <a:pt x="0" y="144562"/>
                  <a:pt x="0" y="321256"/>
                </a:cubicBezTo>
                <a:lnTo>
                  <a:pt x="0" y="3292801"/>
                </a:lnTo>
                <a:cubicBezTo>
                  <a:pt x="0" y="3469495"/>
                  <a:pt x="144562" y="3614057"/>
                  <a:pt x="321256" y="3614057"/>
                </a:cubicBezTo>
                <a:lnTo>
                  <a:pt x="1815047" y="3614057"/>
                </a:lnTo>
                <a:cubicBezTo>
                  <a:pt x="1991741" y="3614057"/>
                  <a:pt x="2136303" y="3469495"/>
                  <a:pt x="2136303" y="3292801"/>
                </a:cubicBezTo>
                <a:lnTo>
                  <a:pt x="2136303" y="321256"/>
                </a:lnTo>
                <a:cubicBezTo>
                  <a:pt x="2136303" y="144562"/>
                  <a:pt x="1991741" y="0"/>
                  <a:pt x="1815047" y="0"/>
                </a:cubicBezTo>
                <a:lnTo>
                  <a:pt x="321256" y="0"/>
                </a:lnTo>
                <a:close/>
                <a:moveTo>
                  <a:pt x="889115" y="309397"/>
                </a:moveTo>
                <a:lnTo>
                  <a:pt x="1247302" y="309397"/>
                </a:lnTo>
                <a:cubicBezTo>
                  <a:pt x="1270849" y="309397"/>
                  <a:pt x="1289936" y="336390"/>
                  <a:pt x="1289936" y="369650"/>
                </a:cubicBezTo>
                <a:cubicBezTo>
                  <a:pt x="1289936" y="402911"/>
                  <a:pt x="1270849" y="429903"/>
                  <a:pt x="1247302" y="429903"/>
                </a:cubicBezTo>
                <a:lnTo>
                  <a:pt x="889115" y="429903"/>
                </a:lnTo>
                <a:cubicBezTo>
                  <a:pt x="865567" y="429903"/>
                  <a:pt x="846480" y="402911"/>
                  <a:pt x="846480" y="369650"/>
                </a:cubicBezTo>
                <a:cubicBezTo>
                  <a:pt x="846480" y="336390"/>
                  <a:pt x="865567" y="309397"/>
                  <a:pt x="889115" y="309397"/>
                </a:cubicBezTo>
                <a:close/>
                <a:moveTo>
                  <a:pt x="176468" y="738905"/>
                </a:moveTo>
                <a:lnTo>
                  <a:pt x="1959892" y="738905"/>
                </a:lnTo>
                <a:lnTo>
                  <a:pt x="1959892" y="2875208"/>
                </a:lnTo>
                <a:lnTo>
                  <a:pt x="176468" y="2875208"/>
                </a:lnTo>
                <a:lnTo>
                  <a:pt x="176468" y="738905"/>
                </a:lnTo>
                <a:close/>
                <a:moveTo>
                  <a:pt x="1068180" y="3045747"/>
                </a:moveTo>
                <a:cubicBezTo>
                  <a:pt x="1068180" y="3045747"/>
                  <a:pt x="1068180" y="3045747"/>
                  <a:pt x="1068180" y="3045747"/>
                </a:cubicBezTo>
                <a:cubicBezTo>
                  <a:pt x="1178013" y="3045747"/>
                  <a:pt x="1267066" y="3134799"/>
                  <a:pt x="1267066" y="3244633"/>
                </a:cubicBezTo>
                <a:cubicBezTo>
                  <a:pt x="1267066" y="3244633"/>
                  <a:pt x="1267066" y="3244633"/>
                  <a:pt x="1267066" y="3244633"/>
                </a:cubicBezTo>
                <a:lnTo>
                  <a:pt x="1267066" y="3244633"/>
                </a:lnTo>
                <a:cubicBezTo>
                  <a:pt x="1267066" y="3244633"/>
                  <a:pt x="1267066" y="3244633"/>
                  <a:pt x="1267066" y="3244633"/>
                </a:cubicBezTo>
                <a:cubicBezTo>
                  <a:pt x="1267066" y="3354466"/>
                  <a:pt x="1178013" y="3443519"/>
                  <a:pt x="1068180" y="3443519"/>
                </a:cubicBezTo>
                <a:cubicBezTo>
                  <a:pt x="1068180" y="3443519"/>
                  <a:pt x="1068180" y="3443519"/>
                  <a:pt x="1068180" y="3443519"/>
                </a:cubicBezTo>
                <a:lnTo>
                  <a:pt x="1068180" y="3443519"/>
                </a:lnTo>
                <a:cubicBezTo>
                  <a:pt x="1068180" y="3443519"/>
                  <a:pt x="1068180" y="3443519"/>
                  <a:pt x="1068180" y="3443519"/>
                </a:cubicBezTo>
                <a:cubicBezTo>
                  <a:pt x="958346" y="3443519"/>
                  <a:pt x="869294" y="3354466"/>
                  <a:pt x="869294" y="3244633"/>
                </a:cubicBezTo>
                <a:cubicBezTo>
                  <a:pt x="869294" y="3244633"/>
                  <a:pt x="869294" y="3244633"/>
                  <a:pt x="869294" y="3244633"/>
                </a:cubicBezTo>
                <a:lnTo>
                  <a:pt x="869294" y="3244633"/>
                </a:lnTo>
                <a:cubicBezTo>
                  <a:pt x="869294" y="3244633"/>
                  <a:pt x="869294" y="3244633"/>
                  <a:pt x="869294" y="3244633"/>
                </a:cubicBezTo>
                <a:cubicBezTo>
                  <a:pt x="869294" y="3134799"/>
                  <a:pt x="958346" y="3045747"/>
                  <a:pt x="1068180" y="3045747"/>
                </a:cubicBezTo>
                <a:cubicBezTo>
                  <a:pt x="1068180" y="3045747"/>
                  <a:pt x="1068180" y="3045747"/>
                  <a:pt x="1068180" y="3045747"/>
                </a:cubicBezTo>
                <a:lnTo>
                  <a:pt x="1068180" y="3045747"/>
                </a:lnTo>
                <a:close/>
              </a:path>
            </a:pathLst>
          </a:custGeom>
          <a:solidFill>
            <a:srgbClr val="285C4D"/>
          </a:solidFill>
          <a:ln w="5640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15520EB-0F65-403D-A973-B17B2A4C2E9D}"/>
              </a:ext>
            </a:extLst>
          </p:cNvPr>
          <p:cNvSpPr txBox="1"/>
          <p:nvPr/>
        </p:nvSpPr>
        <p:spPr>
          <a:xfrm>
            <a:off x="24077027" y="27655015"/>
            <a:ext cx="9087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285C4D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Take a picture</a:t>
            </a:r>
            <a:r>
              <a:rPr lang="en-US" sz="4800" dirty="0">
                <a:solidFill>
                  <a:srgbClr val="285C4D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to </a:t>
            </a:r>
            <a:br>
              <a:rPr lang="en-US" sz="4800" dirty="0">
                <a:solidFill>
                  <a:srgbClr val="285C4D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4800" dirty="0">
                <a:solidFill>
                  <a:srgbClr val="285C4D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download</a:t>
            </a:r>
            <a:r>
              <a:rPr lang="en-US" sz="4800" dirty="0">
                <a:solidFill>
                  <a:srgbClr val="285C4D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the</a:t>
            </a:r>
            <a:r>
              <a:rPr lang="en-US" sz="4800" b="1" dirty="0">
                <a:solidFill>
                  <a:srgbClr val="285C4D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285C4D"/>
                </a:solidFill>
                <a:latin typeface="Lato Black" panose="020F0A02020204030203" pitchFamily="34" charset="0"/>
                <a:cs typeface="Arial" panose="020B0604020202020204" pitchFamily="34" charset="0"/>
              </a:rPr>
              <a:t>full paper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2B70FBA-A2DF-453C-9792-CA6E8DB0D343}"/>
              </a:ext>
            </a:extLst>
          </p:cNvPr>
          <p:cNvCxnSpPr>
            <a:cxnSpLocks/>
          </p:cNvCxnSpPr>
          <p:nvPr/>
        </p:nvCxnSpPr>
        <p:spPr>
          <a:xfrm flipH="1">
            <a:off x="20618621" y="28096821"/>
            <a:ext cx="1459647" cy="0"/>
          </a:xfrm>
          <a:prstGeom prst="straightConnector1">
            <a:avLst/>
          </a:prstGeom>
          <a:ln w="66675">
            <a:solidFill>
              <a:srgbClr val="285C4D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25">
            <a:extLst>
              <a:ext uri="{FF2B5EF4-FFF2-40B4-BE49-F238E27FC236}">
                <a16:creationId xmlns:a16="http://schemas.microsoft.com/office/drawing/2014/main" xmlns="" id="{3F6FAB3B-B12A-4813-B623-754F8AAB0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403884" y="25762334"/>
            <a:ext cx="5792666" cy="51490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AC155C6-7E35-4156-B9B3-271571AF60CC}"/>
              </a:ext>
            </a:extLst>
          </p:cNvPr>
          <p:cNvSpPr txBox="1"/>
          <p:nvPr/>
        </p:nvSpPr>
        <p:spPr>
          <a:xfrm>
            <a:off x="658336" y="568951"/>
            <a:ext cx="8619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>
                <a:latin typeface="Lato" panose="020F0502020204030203" pitchFamily="34" charset="0"/>
                <a:cs typeface="Lato" panose="020F0502020204030203" pitchFamily="34" charset="0"/>
              </a:rPr>
              <a:t>Title:</a:t>
            </a:r>
            <a: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5400" i="1" dirty="0">
                <a:latin typeface="Lato" panose="020F0502020204030203" pitchFamily="34" charset="0"/>
                <a:cs typeface="Lato" panose="020F0502020204030203" pitchFamily="34" charset="0"/>
              </a:rPr>
              <a:t>Subtitle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3F61B32-8F5A-4CA2-B549-F3CD26098007}"/>
              </a:ext>
            </a:extLst>
          </p:cNvPr>
          <p:cNvSpPr txBox="1"/>
          <p:nvPr/>
        </p:nvSpPr>
        <p:spPr>
          <a:xfrm>
            <a:off x="40605123" y="25605388"/>
            <a:ext cx="84569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Leeroy</a:t>
            </a:r>
            <a:r>
              <a:rPr lang="en-US" sz="4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Jenkins, author2, </a:t>
            </a:r>
            <a:b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</a:br>
            <a:r>
              <a:rPr lang="en-US" sz="4400" dirty="0">
                <a:latin typeface="Lato" panose="020F0502020204030203" pitchFamily="34" charset="0"/>
                <a:cs typeface="Lato" panose="020F0502020204030203" pitchFamily="34" charset="0"/>
              </a:rPr>
              <a:t>author3, author4, author5, author6, author7, author42</a:t>
            </a:r>
            <a:endParaRPr lang="en-US" sz="44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Graphic 18">
            <a:extLst>
              <a:ext uri="{FF2B5EF4-FFF2-40B4-BE49-F238E27FC236}">
                <a16:creationId xmlns:a16="http://schemas.microsoft.com/office/drawing/2014/main" xmlns="" id="{1B355378-8069-4F41-9F33-76FF52B1D680}"/>
              </a:ext>
            </a:extLst>
          </p:cNvPr>
          <p:cNvSpPr/>
          <p:nvPr/>
        </p:nvSpPr>
        <p:spPr>
          <a:xfrm>
            <a:off x="40051922" y="25806555"/>
            <a:ext cx="405484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/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8">
            <a:extLst>
              <a:ext uri="{FF2B5EF4-FFF2-40B4-BE49-F238E27FC236}">
                <a16:creationId xmlns:a16="http://schemas.microsoft.com/office/drawing/2014/main" xmlns="" id="{C1210836-80D5-470E-883D-041B85957069}"/>
              </a:ext>
            </a:extLst>
          </p:cNvPr>
          <p:cNvSpPr/>
          <p:nvPr/>
        </p:nvSpPr>
        <p:spPr>
          <a:xfrm>
            <a:off x="661336" y="2587790"/>
            <a:ext cx="405484" cy="335196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tx1"/>
          </a:solidFill>
          <a:ln w="36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BA4CF46-E210-4322-91D1-2A41779F64E4}"/>
              </a:ext>
            </a:extLst>
          </p:cNvPr>
          <p:cNvSpPr/>
          <p:nvPr/>
        </p:nvSpPr>
        <p:spPr>
          <a:xfrm>
            <a:off x="1149116" y="2283353"/>
            <a:ext cx="6519734" cy="830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dirty="0" smtClean="0">
                <a:latin typeface="Lato" panose="020F0502020204030203" pitchFamily="34" charset="0"/>
                <a:cs typeface="Arial" panose="020B0604020202020204" pitchFamily="34" charset="0"/>
              </a:rPr>
              <a:t>PRESENTER</a:t>
            </a:r>
            <a:r>
              <a:rPr lang="en-US" sz="4400" dirty="0">
                <a:latin typeface="Lato" panose="020F0502020204030203" pitchFamily="34" charset="0"/>
                <a:cs typeface="Arial" panose="020B0604020202020204" pitchFamily="34" charset="0"/>
              </a:rPr>
              <a:t>:</a:t>
            </a:r>
            <a:r>
              <a:rPr lang="en-US" sz="4400" b="1" dirty="0" smtClean="0">
                <a:latin typeface="Lato Black" panose="020F0A02020204030203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Lato" panose="020F0502020204030203" pitchFamily="34" charset="0"/>
                <a:cs typeface="Arial" panose="020B0604020202020204" pitchFamily="34" charset="0"/>
              </a:rPr>
              <a:t>John Doe</a:t>
            </a:r>
            <a:endParaRPr lang="en-US" sz="4400" b="1" dirty="0">
              <a:latin typeface="Lato Black" panose="020F0A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0913" y="28538849"/>
            <a:ext cx="5144954" cy="369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19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A6284-0E01-4E27-BABE-DA14B9D5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710" y="9145009"/>
            <a:ext cx="42588180" cy="63627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3800" b="1" dirty="0">
                <a:solidFill>
                  <a:srgbClr val="71C5E8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F.A.Q.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600735-116B-428A-BB24-2F6D9129A2EA}"/>
              </a:ext>
            </a:extLst>
          </p:cNvPr>
          <p:cNvSpPr txBox="1"/>
          <p:nvPr/>
        </p:nvSpPr>
        <p:spPr>
          <a:xfrm>
            <a:off x="6809873" y="16007012"/>
            <a:ext cx="357578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Frequently Asked </a:t>
            </a:r>
            <a:r>
              <a:rPr lang="en-US" sz="9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</a:t>
            </a:r>
            <a:endParaRPr lang="en-US" sz="9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1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hlinkClick r:id="rId2"/>
            <a:extLst>
              <a:ext uri="{FF2B5EF4-FFF2-40B4-BE49-F238E27FC236}">
                <a16:creationId xmlns="" xmlns:a16="http://schemas.microsoft.com/office/drawing/2014/main" id="{08346F16-E6F8-42FC-BA64-9229E18AAB57}"/>
              </a:ext>
            </a:extLst>
          </p:cNvPr>
          <p:cNvSpPr/>
          <p:nvPr/>
        </p:nvSpPr>
        <p:spPr>
          <a:xfrm>
            <a:off x="10591800" y="23068083"/>
            <a:ext cx="4686300" cy="4686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1ABED-F630-40F1-81A5-EEC922E48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710" y="934460"/>
            <a:ext cx="42588180" cy="6362702"/>
          </a:xfrm>
        </p:spPr>
        <p:txBody>
          <a:bodyPr>
            <a:normAutofit/>
          </a:bodyPr>
          <a:lstStyle/>
          <a:p>
            <a:pPr algn="ctr"/>
            <a:r>
              <a:rPr lang="en-US" sz="211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How to QR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9E007E-F751-4980-B13D-3DDB68024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08855" y="8648699"/>
            <a:ext cx="21543645" cy="2083869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78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How do I create a QR code?</a:t>
            </a:r>
          </a:p>
          <a:p>
            <a:pPr>
              <a:lnSpc>
                <a:spcPct val="110000"/>
              </a:lnSpc>
            </a:pPr>
            <a:r>
              <a:rPr lang="en-US" sz="6000" dirty="0">
                <a:solidFill>
                  <a:srgbClr val="2196F3"/>
                </a:solidFill>
                <a:latin typeface="Lato" panose="020F0502020204030203" pitchFamily="34" charset="0"/>
                <a:cs typeface="Arial" panose="020B0604020202020204" pitchFamily="34" charset="0"/>
                <a:hlinkClick r:id="rId3"/>
              </a:rPr>
              <a:t>https://www.qrcode-monkey.com/</a:t>
            </a:r>
            <a:r>
              <a:rPr lang="en-US" sz="6000" dirty="0">
                <a:solidFill>
                  <a:srgbClr val="2196F3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is free, URLs don’t expire, and you can add cool features like images.</a:t>
            </a:r>
            <a:r>
              <a:rPr lang="en-US" sz="6000" dirty="0">
                <a:solidFill>
                  <a:srgbClr val="2196F3"/>
                </a:solidFill>
                <a:latin typeface="Lato" panose="020F0502020204030203" pitchFamily="34" charset="0"/>
                <a:cs typeface="Arial" panose="020B0604020202020204" pitchFamily="34" charset="0"/>
              </a:rPr>
              <a:t/>
            </a:r>
            <a:br>
              <a:rPr lang="en-US" sz="6000" dirty="0">
                <a:solidFill>
                  <a:srgbClr val="2196F3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US" sz="6000" dirty="0">
                <a:solidFill>
                  <a:srgbClr val="2196F3"/>
                </a:solidFill>
                <a:latin typeface="Lato" panose="020F0502020204030203" pitchFamily="34" charset="0"/>
                <a:cs typeface="Arial" panose="020B0604020202020204" pitchFamily="34" charset="0"/>
              </a:rPr>
              <a:t/>
            </a:r>
            <a:br>
              <a:rPr lang="en-US" sz="6000" dirty="0">
                <a:solidFill>
                  <a:srgbClr val="2196F3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endParaRPr lang="en-US" sz="6000" dirty="0">
              <a:solidFill>
                <a:srgbClr val="2196F3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7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I scan a QR code?</a:t>
            </a:r>
          </a:p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 pull out your phone and take a picture!</a:t>
            </a:r>
            <a:r>
              <a:rPr lang="en-US" sz="6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modern iPhones and most Android phones have built-in QR detection in their cameras. Some Android phones may need an app.</a:t>
            </a:r>
            <a:br>
              <a:rPr lang="en-US" sz="6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US" sz="6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6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78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How can I link the QR to my paper </a:t>
            </a:r>
            <a:r>
              <a:rPr lang="en-US" sz="7800" b="1" i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and</a:t>
            </a:r>
            <a:r>
              <a:rPr lang="en-US" sz="78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a copy of my poster </a:t>
            </a:r>
            <a:r>
              <a:rPr lang="en-US" sz="7800" b="1" i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and</a:t>
            </a:r>
            <a:r>
              <a:rPr lang="en-US" sz="78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my contact details.</a:t>
            </a:r>
          </a:p>
          <a:p>
            <a:pPr>
              <a:lnSpc>
                <a:spcPct val="110000"/>
              </a:lnSpc>
            </a:pPr>
            <a:r>
              <a:rPr lang="en-US" sz="600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Try creating a multi-page link for free via </a:t>
            </a:r>
            <a:r>
              <a:rPr lang="en-US" sz="600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  <a:hlinkClick r:id="rId2"/>
              </a:rPr>
              <a:t>https://linktr.ee/</a:t>
            </a:r>
            <a:r>
              <a:rPr lang="en-US" sz="600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. (Still trying to figure out the best answer to this though.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5C9D3D64-A9B7-4AFC-A66C-1B29B4F914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1800" y="8648700"/>
            <a:ext cx="4686300" cy="4686300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="" xmlns:a16="http://schemas.microsoft.com/office/drawing/2014/main" id="{CAF5EFFD-3E2B-4BB2-93BE-1BF0E052C2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1800" y="15468600"/>
            <a:ext cx="4686300" cy="44958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07E6096-B3BF-47AC-962E-5C88CBF8FB4A}"/>
              </a:ext>
            </a:extLst>
          </p:cNvPr>
          <p:cNvSpPr txBox="1"/>
          <p:nvPr/>
        </p:nvSpPr>
        <p:spPr>
          <a:xfrm>
            <a:off x="3130062" y="15161955"/>
            <a:ext cx="5937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</a:rPr>
              <a:t>Ctrl-click</a:t>
            </a:r>
            <a:r>
              <a:rPr lang="en-US" sz="4000" dirty="0">
                <a:solidFill>
                  <a:schemeClr val="bg1"/>
                </a:solidFill>
              </a:rPr>
              <a:t> this thumbnail to watch a video on scanning #betterposter QR codes.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2F06F7F1-B026-4D3E-9F80-50B4EBBCC9D3}"/>
              </a:ext>
            </a:extLst>
          </p:cNvPr>
          <p:cNvSpPr/>
          <p:nvPr/>
        </p:nvSpPr>
        <p:spPr>
          <a:xfrm>
            <a:off x="6608367" y="17277347"/>
            <a:ext cx="3466075" cy="2069432"/>
          </a:xfrm>
          <a:custGeom>
            <a:avLst/>
            <a:gdLst>
              <a:gd name="connsiteX0" fmla="*/ 980 w 1589149"/>
              <a:gd name="connsiteY0" fmla="*/ 0 h 2069432"/>
              <a:gd name="connsiteX1" fmla="*/ 257654 w 1589149"/>
              <a:gd name="connsiteY1" fmla="*/ 1780674 h 2069432"/>
              <a:gd name="connsiteX2" fmla="*/ 1589149 w 1589149"/>
              <a:gd name="connsiteY2" fmla="*/ 2069432 h 20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9149" h="2069432">
                <a:moveTo>
                  <a:pt x="980" y="0"/>
                </a:moveTo>
                <a:cubicBezTo>
                  <a:pt x="-3031" y="717884"/>
                  <a:pt x="-7041" y="1435769"/>
                  <a:pt x="257654" y="1780674"/>
                </a:cubicBezTo>
                <a:cubicBezTo>
                  <a:pt x="522349" y="2125579"/>
                  <a:pt x="1131949" y="2007937"/>
                  <a:pt x="1589149" y="2069432"/>
                </a:cubicBezTo>
              </a:path>
            </a:pathLst>
          </a:custGeom>
          <a:noFill/>
          <a:ln w="76200">
            <a:solidFill>
              <a:schemeClr val="bg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7DF8CF84-10E7-4689-A819-230811EEEDBF}"/>
              </a:ext>
            </a:extLst>
          </p:cNvPr>
          <p:cNvSpPr txBox="1"/>
          <p:nvPr/>
        </p:nvSpPr>
        <p:spPr>
          <a:xfrm>
            <a:off x="10457447" y="20191092"/>
            <a:ext cx="5372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Donated by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@kristinrojasmd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dirty="0">
                <a:hlinkClick r:id="rId6"/>
              </a:rPr>
              <a:t>https://twitter.com/kristinrojasmd/status/1124418213050298368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170" name="Picture 2" descr="Related image">
            <a:hlinkClick r:id="rId2"/>
            <a:extLst>
              <a:ext uri="{FF2B5EF4-FFF2-40B4-BE49-F238E27FC236}">
                <a16:creationId xmlns="" xmlns:a16="http://schemas.microsoft.com/office/drawing/2014/main" id="{7D11D1B2-CB83-49C5-8982-1F9CDC493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804" y="24580162"/>
            <a:ext cx="4319954" cy="124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0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C5763C-C288-4AB9-8F15-106E35034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Lato" panose="020B0604020202020204" charset="0"/>
              </a:rPr>
              <a:t>Add a </a:t>
            </a:r>
            <a:r>
              <a:rPr lang="en-US" dirty="0">
                <a:solidFill>
                  <a:schemeClr val="bg1"/>
                </a:solidFill>
                <a:latin typeface="Lato" panose="020B0604020202020204" charset="0"/>
              </a:rPr>
              <a:t>‘hat’ </a:t>
            </a:r>
            <a:r>
              <a:rPr lang="en-US" dirty="0" smtClean="0">
                <a:solidFill>
                  <a:schemeClr val="bg1"/>
                </a:solidFill>
                <a:latin typeface="Lato" panose="020B0604020202020204" charset="0"/>
              </a:rPr>
              <a:t>icon</a:t>
            </a:r>
            <a:r>
              <a:rPr lang="en-US" b="1" dirty="0">
                <a:solidFill>
                  <a:schemeClr val="bg1"/>
                </a:solidFill>
                <a:latin typeface="Lato" panose="020B0604020202020204" charset="0"/>
              </a:rPr>
              <a:t/>
            </a:r>
            <a:br>
              <a:rPr lang="en-US" b="1" dirty="0">
                <a:solidFill>
                  <a:schemeClr val="bg1"/>
                </a:solidFill>
                <a:latin typeface="Lato" panose="020B0604020202020204" charset="0"/>
              </a:rPr>
            </a:br>
            <a:r>
              <a:rPr lang="en-US" sz="12800" b="1" dirty="0">
                <a:solidFill>
                  <a:schemeClr val="bg1"/>
                </a:solidFill>
                <a:latin typeface="Lato" panose="020B0604020202020204" charset="0"/>
              </a:rPr>
              <a:t>F</a:t>
            </a:r>
            <a:r>
              <a:rPr lang="en-US" sz="12800" dirty="0">
                <a:solidFill>
                  <a:schemeClr val="bg1"/>
                </a:solidFill>
                <a:latin typeface="Lato" panose="020B0604020202020204" charset="0"/>
              </a:rPr>
              <a:t>un, reinforces your finding, makes your poster memorable </a:t>
            </a:r>
            <a:br>
              <a:rPr lang="en-US" sz="12800" dirty="0">
                <a:solidFill>
                  <a:schemeClr val="bg1"/>
                </a:solidFill>
                <a:latin typeface="Lato" panose="020B0604020202020204" charset="0"/>
              </a:rPr>
            </a:br>
            <a:r>
              <a:rPr lang="en-US" sz="12800" dirty="0">
                <a:solidFill>
                  <a:schemeClr val="bg1"/>
                </a:solidFill>
                <a:latin typeface="Lato" panose="020B0604020202020204" charset="0"/>
              </a:rPr>
              <a:t>— and can be interpreted </a:t>
            </a:r>
            <a:r>
              <a:rPr lang="en-US" sz="12800" dirty="0" smtClean="0">
                <a:solidFill>
                  <a:schemeClr val="bg1"/>
                </a:solidFill>
                <a:latin typeface="Lato" panose="020B0604020202020204" charset="0"/>
              </a:rPr>
              <a:t>at a glance</a:t>
            </a:r>
            <a:r>
              <a:rPr lang="en-US" sz="12800" dirty="0">
                <a:solidFill>
                  <a:schemeClr val="bg1"/>
                </a:solidFill>
                <a:latin typeface="Lato" panose="020B060402020202020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15AA18-BB05-4CC0-83D4-334274C6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24" y="21107401"/>
            <a:ext cx="11235691" cy="7487561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2052" name="Picture 4" descr="https://pbs.twimg.com/media/D5vlURVXkAATLRO.jpg">
            <a:extLst>
              <a:ext uri="{FF2B5EF4-FFF2-40B4-BE49-F238E27FC236}">
                <a16:creationId xmlns="" xmlns:a16="http://schemas.microsoft.com/office/drawing/2014/main" id="{93B32201-781E-408B-B222-52252052C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953" y="9268374"/>
            <a:ext cx="11235692" cy="842676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bs.twimg.com/media/D5PwuE1W0AAg8Cf.jpg:large">
            <a:extLst>
              <a:ext uri="{FF2B5EF4-FFF2-40B4-BE49-F238E27FC236}">
                <a16:creationId xmlns="" xmlns:a16="http://schemas.microsoft.com/office/drawing/2014/main" id="{A749D5FE-6A6B-4082-AD54-E62B08BCE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25" y="9268374"/>
            <a:ext cx="11235691" cy="842676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bs.twimg.com/media/D5FfR67W4AAM_Sq.jpg:large">
            <a:extLst>
              <a:ext uri="{FF2B5EF4-FFF2-40B4-BE49-F238E27FC236}">
                <a16:creationId xmlns="" xmlns:a16="http://schemas.microsoft.com/office/drawing/2014/main" id="{168E125E-84DB-4725-A81E-0598E814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198" y="9268375"/>
            <a:ext cx="11235692" cy="842676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8A7ED45-A6C3-4A2C-AD1D-A0B1AA698F20}"/>
              </a:ext>
            </a:extLst>
          </p:cNvPr>
          <p:cNvSpPr txBox="1"/>
          <p:nvPr/>
        </p:nvSpPr>
        <p:spPr>
          <a:xfrm>
            <a:off x="19070953" y="17807364"/>
            <a:ext cx="112356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Example donated by</a:t>
            </a:r>
            <a:r>
              <a:rPr lang="en-US" sz="5400" b="1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  <a:hlinkClick r:id="rId6"/>
              </a:rPr>
              <a:t>@</a:t>
            </a:r>
            <a:r>
              <a:rPr lang="en-US" sz="5400" b="1" dirty="0" err="1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  <a:hlinkClick r:id="rId6"/>
              </a:rPr>
              <a:t>DStroumsa</a:t>
            </a:r>
            <a:endParaRPr lang="en-US" sz="5400" b="1" dirty="0">
              <a:solidFill>
                <a:schemeClr val="bg1"/>
              </a:solidFill>
              <a:latin typeface="Lato Thin" panose="020F0502020204030203" pitchFamily="34" charset="0"/>
              <a:ea typeface="Lato Thin" panose="020F0502020204030203" pitchFamily="34" charset="0"/>
              <a:cs typeface="Lato Thin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867473D-F999-4744-BCF2-847A43BFE7F7}"/>
              </a:ext>
            </a:extLst>
          </p:cNvPr>
          <p:cNvSpPr txBox="1"/>
          <p:nvPr/>
        </p:nvSpPr>
        <p:spPr>
          <a:xfrm>
            <a:off x="3984625" y="17807363"/>
            <a:ext cx="112356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Example donated by </a:t>
            </a:r>
            <a:r>
              <a:rPr lang="en-US" sz="5400" b="1" dirty="0">
                <a:solidFill>
                  <a:srgbClr val="90A4AE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  <a:hlinkClick r:id="rId7"/>
              </a:rPr>
              <a:t>@</a:t>
            </a:r>
            <a:r>
              <a:rPr lang="en-US" sz="5400" b="1" dirty="0" err="1">
                <a:solidFill>
                  <a:srgbClr val="90A4AE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  <a:hlinkClick r:id="rId7"/>
              </a:rPr>
              <a:t>MCLaScience</a:t>
            </a:r>
            <a:endParaRPr lang="en-US" sz="5400" b="1" dirty="0">
              <a:solidFill>
                <a:schemeClr val="bg1"/>
              </a:solidFill>
              <a:latin typeface="Lato Thin" panose="020F0502020204030203" pitchFamily="34" charset="0"/>
              <a:ea typeface="Lato Thin" panose="020F0502020204030203" pitchFamily="34" charset="0"/>
              <a:cs typeface="Lato Thin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3DCE380-2575-42C3-959F-D25F76A9073C}"/>
              </a:ext>
            </a:extLst>
          </p:cNvPr>
          <p:cNvSpPr txBox="1"/>
          <p:nvPr/>
        </p:nvSpPr>
        <p:spPr>
          <a:xfrm>
            <a:off x="34747199" y="17807363"/>
            <a:ext cx="112356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Example donated by </a:t>
            </a:r>
            <a:r>
              <a:rPr lang="en-US" sz="5400" b="1" dirty="0">
                <a:solidFill>
                  <a:srgbClr val="90A4AE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  <a:hlinkClick r:id="rId8"/>
              </a:rPr>
              <a:t>@</a:t>
            </a:r>
            <a:r>
              <a:rPr lang="en-US" sz="5400" b="1" dirty="0" err="1">
                <a:solidFill>
                  <a:srgbClr val="90A4AE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  <a:hlinkClick r:id="rId8"/>
              </a:rPr>
              <a:t>ElzaRechtman</a:t>
            </a:r>
            <a:endParaRPr lang="en-US" sz="5400" b="1" dirty="0">
              <a:solidFill>
                <a:schemeClr val="bg1"/>
              </a:solidFill>
              <a:latin typeface="Lato Thin" panose="020F0502020204030203" pitchFamily="34" charset="0"/>
              <a:ea typeface="Lato Thin" panose="020F0502020204030203" pitchFamily="34" charset="0"/>
              <a:cs typeface="Lato Thin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B807296-5153-4B54-B768-82E3C864305E}"/>
              </a:ext>
            </a:extLst>
          </p:cNvPr>
          <p:cNvSpPr txBox="1"/>
          <p:nvPr/>
        </p:nvSpPr>
        <p:spPr>
          <a:xfrm>
            <a:off x="3984623" y="28744436"/>
            <a:ext cx="112356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Example donated by </a:t>
            </a:r>
            <a:r>
              <a:rPr lang="en-US" sz="5400" b="1" dirty="0">
                <a:solidFill>
                  <a:srgbClr val="90A4AE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  <a:hlinkClick r:id="rId9"/>
              </a:rPr>
              <a:t>@</a:t>
            </a:r>
            <a:r>
              <a:rPr lang="en-US" sz="5400" b="1" dirty="0" err="1">
                <a:solidFill>
                  <a:srgbClr val="90A4AE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  <a:hlinkClick r:id="rId9"/>
              </a:rPr>
              <a:t>mikemorrison</a:t>
            </a:r>
            <a:endParaRPr lang="en-US" sz="5400" b="1" dirty="0">
              <a:solidFill>
                <a:schemeClr val="bg1"/>
              </a:solidFill>
              <a:latin typeface="Lato Thin" panose="020F0502020204030203" pitchFamily="34" charset="0"/>
              <a:ea typeface="Lato Thin" panose="020F0502020204030203" pitchFamily="34" charset="0"/>
              <a:cs typeface="Lato Thin" panose="020F0502020204030203" pitchFamily="34" charset="0"/>
            </a:endParaRPr>
          </a:p>
        </p:txBody>
      </p:sp>
      <p:pic>
        <p:nvPicPr>
          <p:cNvPr id="2050" name="Picture 2" descr="https://pbs.twimg.com/media/D7-X4G4W4AEaSQg.jpg:large">
            <a:extLst>
              <a:ext uri="{FF2B5EF4-FFF2-40B4-BE49-F238E27FC236}">
                <a16:creationId xmlns="" xmlns:a16="http://schemas.microsoft.com/office/drawing/2014/main" id="{B72DCCA3-9370-4D30-AD90-8076F1A36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 t="9156" r="1131" b="6787"/>
          <a:stretch/>
        </p:blipFill>
        <p:spPr bwMode="auto">
          <a:xfrm>
            <a:off x="19070953" y="21107401"/>
            <a:ext cx="11319514" cy="74875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E45A6C0-A151-4BFF-ABC8-146838C7D391}"/>
              </a:ext>
            </a:extLst>
          </p:cNvPr>
          <p:cNvSpPr txBox="1"/>
          <p:nvPr/>
        </p:nvSpPr>
        <p:spPr>
          <a:xfrm>
            <a:off x="19070952" y="28744436"/>
            <a:ext cx="112356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Example donated by</a:t>
            </a:r>
            <a:r>
              <a:rPr lang="en-US" sz="5400" b="1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  <a:hlinkClick r:id="rId11"/>
              </a:rPr>
              <a:t>@akreutzer82</a:t>
            </a:r>
            <a:endParaRPr lang="en-US" sz="5400" b="1" dirty="0">
              <a:solidFill>
                <a:schemeClr val="bg1"/>
              </a:solidFill>
              <a:latin typeface="Lato Thin" panose="020F0502020204030203" pitchFamily="34" charset="0"/>
              <a:ea typeface="Lato Thin" panose="020F0502020204030203" pitchFamily="34" charset="0"/>
              <a:cs typeface="Lato Thin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67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="" xmlns:a16="http://schemas.microsoft.com/office/drawing/2014/main" id="{580B76EC-CB09-4E6A-88FA-AEB8DEAF0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0"/>
            <a:ext cx="37033200" cy="24517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A52B70-A07B-4CED-928A-F784B2A39E63}"/>
              </a:ext>
            </a:extLst>
          </p:cNvPr>
          <p:cNvSpPr txBox="1"/>
          <p:nvPr/>
        </p:nvSpPr>
        <p:spPr>
          <a:xfrm>
            <a:off x="9069540" y="20420838"/>
            <a:ext cx="341358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285C4D"/>
                </a:solidFill>
                <a:latin typeface="Lato" panose="020F0502020204030203" pitchFamily="34" charset="0"/>
              </a:rPr>
              <a:t>If your punchline is </a:t>
            </a:r>
            <a:r>
              <a:rPr lang="en-US" sz="11500" b="1" dirty="0">
                <a:solidFill>
                  <a:srgbClr val="285C4D"/>
                </a:solidFill>
                <a:latin typeface="Lato" panose="020F0502020204030203" pitchFamily="34" charset="0"/>
              </a:rPr>
              <a:t>more than 2 lines, don’t center it</a:t>
            </a:r>
            <a:r>
              <a:rPr lang="en-US" sz="11500" dirty="0">
                <a:solidFill>
                  <a:srgbClr val="285C4D"/>
                </a:solidFill>
                <a:latin typeface="Lato" panose="020F0502020204030203" pitchFamily="34" charset="0"/>
              </a:rPr>
              <a:t>. Centering makes your eyes do more work.</a:t>
            </a:r>
          </a:p>
        </p:txBody>
      </p:sp>
    </p:spTree>
    <p:extLst>
      <p:ext uri="{BB962C8B-B14F-4D97-AF65-F5344CB8AC3E}">
        <p14:creationId xmlns:p14="http://schemas.microsoft.com/office/powerpoint/2010/main" val="1031007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1ABED-F630-40F1-81A5-EEC922E48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710" y="934460"/>
            <a:ext cx="42588180" cy="6362702"/>
          </a:xfrm>
        </p:spPr>
        <p:txBody>
          <a:bodyPr>
            <a:normAutofit/>
          </a:bodyPr>
          <a:lstStyle/>
          <a:p>
            <a:pPr algn="ctr"/>
            <a:r>
              <a:rPr lang="en-US" sz="211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Layout F.A.Q.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9E007E-F751-4980-B13D-3DDB68024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600" y="9220200"/>
            <a:ext cx="35433000" cy="2243797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88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if my intro/methods/results doesn’t fit in the silent bar?</a:t>
            </a:r>
          </a:p>
          <a:p>
            <a:pPr>
              <a:lnSpc>
                <a:spcPct val="110000"/>
              </a:lnSpc>
            </a:pPr>
            <a:r>
              <a:rPr lang="en-US" sz="880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If you’re trying to put so much into that bar that it doesn’t fit, they won’t have time to read it anyway. First try moving stuff to the ammo bar. Next, </a:t>
            </a:r>
            <a:r>
              <a:rPr lang="en-US" sz="8800" dirty="0" smtClean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edit.</a:t>
            </a:r>
            <a:endParaRPr lang="en-US" sz="8800" dirty="0">
              <a:solidFill>
                <a:schemeClr val="bg1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880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Instead of trying to fill space, you’re trying to conserve space.</a:t>
            </a:r>
            <a:br>
              <a:rPr lang="en-US" sz="880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endParaRPr lang="en-US" sz="8800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88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What if I have a really important graph or picture?</a:t>
            </a:r>
          </a:p>
          <a:p>
            <a:pPr>
              <a:lnSpc>
                <a:spcPct val="110000"/>
              </a:lnSpc>
            </a:pPr>
            <a:r>
              <a:rPr lang="en-US" sz="8800" dirty="0">
                <a:solidFill>
                  <a:schemeClr val="bg1"/>
                </a:solidFill>
                <a:latin typeface="Lato" panose="020F0502020204030203" pitchFamily="34" charset="0"/>
              </a:rPr>
              <a:t>Move the QR Code to the Silent Presenter, then put your graph/image in the middle.</a:t>
            </a:r>
          </a:p>
        </p:txBody>
      </p:sp>
    </p:spTree>
    <p:extLst>
      <p:ext uri="{BB962C8B-B14F-4D97-AF65-F5344CB8AC3E}">
        <p14:creationId xmlns:p14="http://schemas.microsoft.com/office/powerpoint/2010/main" val="802351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471</Words>
  <Application>Microsoft Office PowerPoint</Application>
  <PresentationFormat>Custom</PresentationFormat>
  <Paragraphs>90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Notes:  1. Correct fonts won’t load until you open this in PowerPoint (e.g., if you’re previewing this in your browser it’ll look not quite right). 2. Generate QR codes here: https://www.qrcode-monkey.com/ </vt:lpstr>
      <vt:lpstr>Main finding goes here, translated into plain English. Emphasize the important words.</vt:lpstr>
      <vt:lpstr>Main finding goes here, translated into plain English. Emphasize the important words.</vt:lpstr>
      <vt:lpstr>F.A.Q.</vt:lpstr>
      <vt:lpstr>How to QR Code</vt:lpstr>
      <vt:lpstr>Add a ‘hat’ icon Fun, reinforces your finding, makes your poster memorable  — and can be interpreted at a glance.</vt:lpstr>
      <vt:lpstr>PowerPoint Presentation</vt:lpstr>
      <vt:lpstr>Layout F.A.Q.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finding goes here, translated into plain English. Emphasize the important words.</dc:title>
  <dc:creator>Gipson, Rebecca O</dc:creator>
  <cp:lastModifiedBy>Gipson, Rebecca O</cp:lastModifiedBy>
  <cp:revision>7</cp:revision>
  <dcterms:created xsi:type="dcterms:W3CDTF">2019-10-18T17:44:18Z</dcterms:created>
  <dcterms:modified xsi:type="dcterms:W3CDTF">2019-10-18T19:27:50Z</dcterms:modified>
</cp:coreProperties>
</file>